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263" r:id="rId6"/>
    <p:sldId id="266" r:id="rId7"/>
    <p:sldId id="264" r:id="rId8"/>
    <p:sldId id="265" r:id="rId9"/>
    <p:sldId id="260" r:id="rId10"/>
    <p:sldId id="267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bara Kloidt" initials="BK" lastIdx="1" clrIdx="0">
    <p:extLst>
      <p:ext uri="{19B8F6BF-5375-455C-9EA6-DF929625EA0E}">
        <p15:presenceInfo xmlns:p15="http://schemas.microsoft.com/office/powerpoint/2012/main" userId="Barbara Kloid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4EE"/>
    <a:srgbClr val="E5E2EC"/>
    <a:srgbClr val="CBE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4" autoAdjust="0"/>
    <p:restoredTop sz="77903" autoAdjust="0"/>
  </p:normalViewPr>
  <p:slideViewPr>
    <p:cSldViewPr snapToGrid="0">
      <p:cViewPr varScale="1">
        <p:scale>
          <a:sx n="46" d="100"/>
          <a:sy n="46" d="100"/>
        </p:scale>
        <p:origin x="1230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762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E1BF5-9F63-432A-8724-73EC290D86EB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0C32E-AB1A-4B4C-A40A-0608AF7A35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498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661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740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185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991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378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25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311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3895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600" b="0" dirty="0">
              <a:solidFill>
                <a:srgbClr val="FF0000"/>
              </a:solidFill>
            </a:endParaRPr>
          </a:p>
          <a:p>
            <a:endParaRPr lang="de-DE" sz="1600" b="0" dirty="0">
              <a:solidFill>
                <a:srgbClr val="FF0000"/>
              </a:solidFill>
            </a:endParaRPr>
          </a:p>
          <a:p>
            <a:endParaRPr lang="de-DE" sz="1600" b="1" dirty="0">
              <a:solidFill>
                <a:srgbClr val="FF0000"/>
              </a:solidFill>
            </a:endParaRPr>
          </a:p>
          <a:p>
            <a:endParaRPr lang="de-DE" sz="1600" b="1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90C32E-AB1A-4B4C-A40A-0608AF7A3576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1129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5335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2000" b="1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622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C32E-AB1A-4B4C-A40A-0608AF7A357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654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BFDE7E-3773-4B0E-8F10-2659EC2762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C5F9AA7-1767-4D50-A3E4-791E1D728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8E906D-8F7D-4068-AF54-E5077687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ACBE5B-BF82-4668-8C6D-A165446F7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BB6A90-123E-4A5D-AA84-24A0194FA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93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DDE33-1B94-466B-A375-63662C79C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D996B4C-25DF-4FE7-AE96-0EBFC799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05317F-E069-45CD-A48B-DDC188CF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FAEC97-68E7-437F-9C36-0E1CE73B4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59D483-1856-4022-9EE2-7BDA4E49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48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9BED35F-D431-4805-9E95-1241F99CC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75EA05A-E8EC-4FA4-98F5-E3348DB72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CB3A36-44A7-43AF-8030-BCEF965F0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40134C-5DC8-4A67-B2B6-9F9FC83A3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1F08E8-BE5F-4F20-B2C8-39D190715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805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64582-4E73-4332-A18C-E51E0BBE0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6B8E8C-8633-45E2-BEDE-5240F62C4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0211D9-2A02-4650-9FBE-357908961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D2784DD-D65B-40F9-9F02-43494C85E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7E4F78-5C7E-4897-B150-19552ED1A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47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F816FB-AACE-4E7D-92FB-917ABE054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F89BF4-BD43-4E8C-95CF-69B1C9489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6B5EBC-F6CF-49C9-83BD-5C3622921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95EF2F-879B-41C6-9994-649C6CC21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D33F54-4519-46B0-A0AA-960B01F3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907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AEB576-8A78-4618-A968-2EA8E0FA9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439A1C-5832-4E52-914F-15A2857E7E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45371B-B13C-4594-866D-B1884D957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E24579-818F-4801-9E97-5EB7F184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4FE538-27AD-4749-A39F-86D682F6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B72646C-6CFB-47B3-BDAA-7DB5F0CFB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3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17B72-C900-46E8-8687-9017F28A3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F9787C6-DAA4-459A-BB12-13B46B8FC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4F9BCA7-FC1B-4964-84CB-9B05A8F56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4F5C5A2-0FF1-436F-8485-C44102EAC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9D3513-3103-426C-BF13-ED13FEB1D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7A43298-C664-42D7-88B2-63701E123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E08E43-769E-43A5-95B7-3A8E6B66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E095DE6-91DA-4D81-AA70-CCF252B48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31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624927-86D4-4F3E-A923-B84C1A6F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0FE6013-8070-4ADA-9DBD-55DB219AE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24D6A21-8CB2-47A2-81C6-15C156789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0BB3527-424E-4C98-AFA2-700C2260F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61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2ED5AB3-8CC6-420E-BCB5-E48272F7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E4B2627-D1A6-44C1-817B-BF376FA78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375ECB-8014-4039-B654-656779693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93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6D353-F2EE-408B-97F1-99FFAF094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A5C17-994F-45A2-AC26-8431B9AAB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1B3945-672C-4BE4-AFFC-06CEE224C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890180-0E80-49B8-92D5-2166F287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128D8F1-D3A2-4C08-B45F-EE7F4D04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22AFC1-C073-4F13-BFAE-6A7E2712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83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9AB141-50D4-4A99-BB2D-45438546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3190FC-C30A-4678-90AD-7FE4A2563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7A945F-287C-4A5E-B0AE-C226C655C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1BAD2B5-AFEA-4CE5-9034-69397750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E364631-3ED0-4FE4-9C22-54C2CA088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A7CDEC1-3A7A-4145-A2A2-B479CD849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119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3CB173F-B7F4-46AA-8E18-5628B1EF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6795FD-9432-4D81-AF74-B21C71603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D91F9F-5FFE-496C-AB13-DD5F32A896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49CAE-A6C5-4FBC-A238-733FFC6DFCE8}" type="datetimeFigureOut">
              <a:rPr lang="de-DE" smtClean="0"/>
              <a:t>25.01.2021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BBE0A6-E3C3-4D78-8339-DEA8EE91F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423E01-39EE-4C87-BE65-80207AA0D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B64A2-FC3B-4CBF-BC7F-7BF70AD2DD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97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m.baden-wuerttemberg.de/fileadmin/redaktion/m-im/intern/dateien/pdf/20190514_Merkblatt_Haertefallkommission_aktualisiert_Stand_05_2019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ktiv.fluechtlingsrat-bw.de/files/Aktiv-Dateien/Dokumente/Materialien%2011%20Abgelehnt%20-%20was%20dann/2017%20reader_fuer_die_eingaben_an_die_haertefallkommission_beim_innenministerium_bw_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m.baden-wuerttemberg.de/de/migration/auslaender-und-fluechtlingspolitik/haertefallkommission/informationen-zur-haertefallkommissio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D6CC25-5BFB-4000-9AE5-5CC80A69A2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Härtefallantrag</a:t>
            </a:r>
            <a:r>
              <a:rPr lang="de-DE" b="1" dirty="0"/>
              <a:t>	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AC09F88-04DA-4A8F-8767-8C1F965E04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Praktisches Vorgehen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31E9D8D-F8D7-415B-8922-8D427DFF1FB5}"/>
              </a:ext>
            </a:extLst>
          </p:cNvPr>
          <p:cNvSpPr txBox="1"/>
          <p:nvPr/>
        </p:nvSpPr>
        <p:spPr>
          <a:xfrm>
            <a:off x="7810052" y="5120640"/>
            <a:ext cx="3550023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Wir haben </a:t>
            </a:r>
            <a:r>
              <a:rPr lang="de-DE" sz="1200" b="1" dirty="0"/>
              <a:t>einen</a:t>
            </a:r>
            <a:r>
              <a:rPr lang="de-DE" sz="1200" dirty="0"/>
              <a:t> Härtefallantrag eingereicht, für einen jungen Mann </a:t>
            </a:r>
          </a:p>
          <a:p>
            <a:r>
              <a:rPr lang="de-DE" sz="1200" dirty="0"/>
              <a:t>Beschreibe Ihnen </a:t>
            </a:r>
            <a:r>
              <a:rPr lang="de-DE" sz="1200" b="1" dirty="0"/>
              <a:t>Unser</a:t>
            </a:r>
            <a:r>
              <a:rPr lang="de-DE" sz="1200" dirty="0"/>
              <a:t> Vorgehen</a:t>
            </a:r>
          </a:p>
          <a:p>
            <a:endParaRPr lang="de-DE" sz="1200" dirty="0"/>
          </a:p>
          <a:p>
            <a:r>
              <a:rPr lang="de-DE" sz="1200" dirty="0"/>
              <a:t>Unsere Gewichtung war </a:t>
            </a:r>
            <a:r>
              <a:rPr lang="de-DE" sz="1200" b="1" dirty="0"/>
              <a:t>nicht: warum nicht zurück?</a:t>
            </a:r>
          </a:p>
          <a:p>
            <a:r>
              <a:rPr lang="de-DE" sz="1200" b="1" dirty="0"/>
              <a:t>Sondern : warum hier bleiben?</a:t>
            </a:r>
          </a:p>
        </p:txBody>
      </p:sp>
    </p:spTree>
    <p:extLst>
      <p:ext uri="{BB962C8B-B14F-4D97-AF65-F5344CB8AC3E}">
        <p14:creationId xmlns:p14="http://schemas.microsoft.com/office/powerpoint/2010/main" val="2189878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1117A1-D643-4D7A-8F2B-896BBBD39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Anschreiben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8F1E07-AF32-4EAC-94EB-BF6202F0E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Einleitung</a:t>
            </a:r>
          </a:p>
          <a:p>
            <a:r>
              <a:rPr lang="de-DE" dirty="0"/>
              <a:t>Darstellung des Härtefalls</a:t>
            </a:r>
          </a:p>
          <a:p>
            <a:pPr lvl="1"/>
            <a:r>
              <a:rPr lang="de-DE" dirty="0"/>
              <a:t>Hilfestellung: Checkliste aus link (Folie 4)</a:t>
            </a:r>
          </a:p>
          <a:p>
            <a:pPr lvl="1"/>
            <a:r>
              <a:rPr lang="de-DE" dirty="0"/>
              <a:t>Verweise auf die Belege und Empfehlungsschreiben an entsprechender Stelle</a:t>
            </a:r>
          </a:p>
          <a:p>
            <a:endParaRPr lang="de-DE" dirty="0"/>
          </a:p>
          <a:p>
            <a:r>
              <a:rPr lang="de-DE" dirty="0"/>
              <a:t>Gegenlesen lassen!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5785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E5602-5E82-4719-806B-DCCE8FC1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Anlagen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249337-4C1A-4DBE-A8FA-DAABE25EE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Vertretungsvollmacht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Einverständniserklärung </a:t>
            </a:r>
            <a:b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zur Datenverarbeitung </a:t>
            </a:r>
          </a:p>
          <a:p>
            <a:r>
              <a:rPr lang="de-DE" dirty="0"/>
              <a:t>Belege</a:t>
            </a:r>
          </a:p>
          <a:p>
            <a:r>
              <a:rPr lang="de-DE" dirty="0"/>
              <a:t>Empfehlungsschreiben</a:t>
            </a: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729D4FD-CCDE-423D-8697-BB770503D012}"/>
              </a:ext>
            </a:extLst>
          </p:cNvPr>
          <p:cNvSpPr txBox="1"/>
          <p:nvPr/>
        </p:nvSpPr>
        <p:spPr>
          <a:xfrm>
            <a:off x="8035837" y="1825625"/>
            <a:ext cx="331796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Flüchtling bescheinigt, dass Sie ihn vertreten sollen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D185DA6-88BF-42D4-93EF-169EB0A16B7B}"/>
              </a:ext>
            </a:extLst>
          </p:cNvPr>
          <p:cNvSpPr txBox="1"/>
          <p:nvPr/>
        </p:nvSpPr>
        <p:spPr>
          <a:xfrm>
            <a:off x="8035837" y="2510241"/>
            <a:ext cx="331796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de-DE" sz="1200" dirty="0"/>
              <a:t>Flüchtling erklärt, </a:t>
            </a:r>
          </a:p>
          <a:p>
            <a:r>
              <a:rPr lang="de-DE" sz="1200" dirty="0"/>
              <a:t>dass die HFK seine Daten erhalten und prüfen darf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7FAB789-C29B-49CA-8188-650CEF86D9AB}"/>
              </a:ext>
            </a:extLst>
          </p:cNvPr>
          <p:cNvSpPr txBox="1"/>
          <p:nvPr/>
        </p:nvSpPr>
        <p:spPr>
          <a:xfrm>
            <a:off x="8035835" y="3846354"/>
            <a:ext cx="331796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Sind an die HFK gerichtet, gehen im Original mit (Kopie behalten)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6614E85-1945-4834-8E05-87721FD373EB}"/>
              </a:ext>
            </a:extLst>
          </p:cNvPr>
          <p:cNvSpPr txBox="1"/>
          <p:nvPr/>
        </p:nvSpPr>
        <p:spPr>
          <a:xfrm>
            <a:off x="8035835" y="3379524"/>
            <a:ext cx="3317962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Gehören dem Flüchtling, Kopie wird eingereicht </a:t>
            </a:r>
          </a:p>
        </p:txBody>
      </p:sp>
    </p:spTree>
    <p:extLst>
      <p:ext uri="{BB962C8B-B14F-4D97-AF65-F5344CB8AC3E}">
        <p14:creationId xmlns:p14="http://schemas.microsoft.com/office/powerpoint/2010/main" val="2853244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3D36F-279F-4DEC-B1AA-83120F0B8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Mappe einreichen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8F3554-6FF0-4133-AF18-F6EC6D721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Eventuell Deckblatt (</a:t>
            </a:r>
            <a:r>
              <a:rPr lang="de-DE" dirty="0" err="1"/>
              <a:t>vll</a:t>
            </a:r>
            <a:r>
              <a:rPr lang="de-DE" dirty="0"/>
              <a:t>. mit Foto)</a:t>
            </a:r>
          </a:p>
          <a:p>
            <a:r>
              <a:rPr lang="de-DE" dirty="0"/>
              <a:t>Vertretungsvollmacht</a:t>
            </a:r>
          </a:p>
          <a:p>
            <a:r>
              <a:rPr lang="de-DE" dirty="0"/>
              <a:t>Einverständniserklärung</a:t>
            </a:r>
          </a:p>
          <a:p>
            <a:r>
              <a:rPr lang="de-DE" dirty="0"/>
              <a:t>Anschreiben</a:t>
            </a:r>
          </a:p>
          <a:p>
            <a:r>
              <a:rPr lang="de-DE" dirty="0"/>
              <a:t>Belege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Schicken als Einschreiben</a:t>
            </a: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D983127-EACC-4CC1-9ADE-0F77A4366EAD}"/>
              </a:ext>
            </a:extLst>
          </p:cNvPr>
          <p:cNvSpPr txBox="1"/>
          <p:nvPr/>
        </p:nvSpPr>
        <p:spPr>
          <a:xfrm>
            <a:off x="8143540" y="3573252"/>
            <a:ext cx="321026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Umfang: </a:t>
            </a:r>
          </a:p>
          <a:p>
            <a:r>
              <a:rPr lang="de-DE" sz="1200" dirty="0"/>
              <a:t>Unser Anschreiben: 6 Seiten</a:t>
            </a:r>
          </a:p>
          <a:p>
            <a:r>
              <a:rPr lang="de-DE" sz="1200" dirty="0"/>
              <a:t>Unsere Belege und Empfehlungen: 41 (57 Seiten)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890AD33-E52C-4C61-A768-3F4349DA8FA2}"/>
              </a:ext>
            </a:extLst>
          </p:cNvPr>
          <p:cNvSpPr txBox="1"/>
          <p:nvPr/>
        </p:nvSpPr>
        <p:spPr>
          <a:xfrm>
            <a:off x="8143540" y="4736607"/>
            <a:ext cx="321026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Vor dem Abschicken noch einmal gemeinsam mit dem Flüchtling durchschauen.</a:t>
            </a:r>
          </a:p>
        </p:txBody>
      </p:sp>
    </p:spTree>
    <p:extLst>
      <p:ext uri="{BB962C8B-B14F-4D97-AF65-F5344CB8AC3E}">
        <p14:creationId xmlns:p14="http://schemas.microsoft.com/office/powerpoint/2010/main" val="3070728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DA36B-56C7-44B3-90EB-EEE95714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 weiter</a:t>
            </a:r>
            <a:r>
              <a:rPr lang="de-DE" dirty="0"/>
              <a:t>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C082B2-F117-4384-9717-68D46DFD3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Nach </a:t>
            </a:r>
            <a:r>
              <a:rPr lang="de-DE" dirty="0"/>
              <a:t>2 Wochen telefonisch nachgefragt</a:t>
            </a:r>
          </a:p>
          <a:p>
            <a:endParaRPr lang="de-DE" dirty="0"/>
          </a:p>
          <a:p>
            <a:r>
              <a:rPr lang="de-DE" dirty="0"/>
              <a:t>Schriftliche Eingangsbestätigung nach 4 Wochen</a:t>
            </a:r>
          </a:p>
        </p:txBody>
      </p:sp>
    </p:spTree>
    <p:extLst>
      <p:ext uri="{BB962C8B-B14F-4D97-AF65-F5344CB8AC3E}">
        <p14:creationId xmlns:p14="http://schemas.microsoft.com/office/powerpoint/2010/main" val="1773001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9250D-47F0-4975-AE79-3EF30F0A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Vorfeld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96893F-5B63-4CCE-869B-3CD9D206C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000" dirty="0"/>
              <a:t>Sich informieren</a:t>
            </a:r>
          </a:p>
          <a:p>
            <a:pPr marL="0" indent="0">
              <a:buNone/>
            </a:pPr>
            <a:endParaRPr lang="de-DE" sz="3000" dirty="0"/>
          </a:p>
          <a:p>
            <a:r>
              <a:rPr lang="de-DE" sz="3000" dirty="0"/>
              <a:t>Gespräch mit dem Geflüchteten</a:t>
            </a:r>
          </a:p>
          <a:p>
            <a:r>
              <a:rPr lang="de-DE" sz="3000" dirty="0"/>
              <a:t>Voraussetzungen prüfen</a:t>
            </a:r>
          </a:p>
          <a:p>
            <a:r>
              <a:rPr lang="de-DE" sz="3000" dirty="0"/>
              <a:t>Arbeitspartner finden, Team bilden</a:t>
            </a:r>
          </a:p>
          <a:p>
            <a:r>
              <a:rPr lang="de-DE" sz="3000" dirty="0"/>
              <a:t>„Stoffsammlung“</a:t>
            </a:r>
          </a:p>
          <a:p>
            <a:endParaRPr lang="de-DE" sz="3000" dirty="0"/>
          </a:p>
          <a:p>
            <a:r>
              <a:rPr lang="de-DE" sz="3000" dirty="0"/>
              <a:t>Zeitrahmen für die Erarbeitung des Antrags:   </a:t>
            </a:r>
            <a:r>
              <a:rPr lang="de-DE" sz="3000" b="1" dirty="0"/>
              <a:t>&gt;</a:t>
            </a:r>
            <a:r>
              <a:rPr lang="de-DE" sz="3000" dirty="0"/>
              <a:t> 4 Wochen </a:t>
            </a:r>
          </a:p>
          <a:p>
            <a:pPr algn="ctr"/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DE0924A-5BBC-4899-A28F-DE4E3DA9EC49}"/>
              </a:ext>
            </a:extLst>
          </p:cNvPr>
          <p:cNvSpPr txBox="1"/>
          <p:nvPr/>
        </p:nvSpPr>
        <p:spPr>
          <a:xfrm>
            <a:off x="7541110" y="704740"/>
            <a:ext cx="3812689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Wenn erkennbar ist: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alle anderen Möglichkeiten sind ausgeschöpft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 es ist nach meiner Einschätzung wirklich ein Härtefall</a:t>
            </a:r>
          </a:p>
        </p:txBody>
      </p:sp>
    </p:spTree>
    <p:extLst>
      <p:ext uri="{BB962C8B-B14F-4D97-AF65-F5344CB8AC3E}">
        <p14:creationId xmlns:p14="http://schemas.microsoft.com/office/powerpoint/2010/main" val="215289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A0DE1-CFCC-40C1-B9C7-1F9782D6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Informationsquellen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81AAC4-36C0-47D6-ABF1-AF9D7E641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sz="5900" dirty="0"/>
              <a:t>Merkblatt der Härtefallkommission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sz="4000" dirty="0">
                <a:hlinkClick r:id="rId3"/>
              </a:rPr>
              <a:t>https://</a:t>
            </a:r>
            <a:r>
              <a:rPr lang="de-DE" sz="4000" b="1" dirty="0">
                <a:hlinkClick r:id="rId3"/>
              </a:rPr>
              <a:t>im.baden-wuerttemberg.de</a:t>
            </a:r>
            <a:r>
              <a:rPr lang="de-DE" sz="4000" dirty="0">
                <a:hlinkClick r:id="rId3"/>
              </a:rPr>
              <a:t>/fileadmin/redaktion/m-im/intern/dateien/pdf/20190514_Merkblatt_Haertefallkommission_aktualisiert_Stand_05_2019.pdf</a:t>
            </a:r>
            <a:endParaRPr lang="de-DE" sz="4000" dirty="0"/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5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ist die Härtefallkommission und was macht sie? 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5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 kann einen Härtefallantrag einreichen und unter welchen Voraussetzungen?</a:t>
            </a:r>
          </a:p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5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</a:t>
            </a:r>
          </a:p>
          <a:p>
            <a:pPr marL="685800" marR="0" lvl="1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&gt;Vertretungsvollmacht</a:t>
            </a:r>
          </a:p>
          <a:p>
            <a:pPr marL="685800" marR="0" lvl="1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&gt;Einverständniserklärung zur Datenverarbeitung</a:t>
            </a:r>
            <a:endParaRPr lang="de-DE" sz="4000" dirty="0"/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60BE8CA-CF4F-4B33-AC9C-2493E1729115}"/>
              </a:ext>
            </a:extLst>
          </p:cNvPr>
          <p:cNvSpPr txBox="1"/>
          <p:nvPr/>
        </p:nvSpPr>
        <p:spPr>
          <a:xfrm>
            <a:off x="8911814" y="5669280"/>
            <a:ext cx="244198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Braucht</a:t>
            </a:r>
            <a:r>
              <a:rPr lang="de-DE" dirty="0"/>
              <a:t> </a:t>
            </a:r>
            <a:r>
              <a:rPr lang="de-DE" sz="1200" dirty="0"/>
              <a:t>man!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8795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D4B202-4385-4CE6-92C9-EF4E3FEE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Informationsquellen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21EAAA-E8AD-40C5-81AF-AED448AB8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Reader für die Eingabe an die Härtefallkommission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https://aktiv.</a:t>
            </a:r>
            <a:r>
              <a:rPr lang="de-DE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fluechtlingsrat-bw</a:t>
            </a:r>
            <a:r>
              <a:rPr lang="de-DE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.de/files/Aktiv-Dateien/Dokumente/Materialien%2011%20Abgelehnt%20-%20was%20dann/2017%20reader_fuer_die_eingaben_an_die_haertefallkommission_beim_innenministerium_bw_.pdf</a:t>
            </a:r>
            <a:endParaRPr lang="de-DE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sz="2200" dirty="0"/>
              <a:t>Diakonisches Werk und Caritas Verband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Ausführliche Erklärung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Kurzinformation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b="1" dirty="0"/>
              <a:t>Checkliste</a:t>
            </a:r>
            <a:r>
              <a:rPr lang="de-DE" dirty="0"/>
              <a:t>	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4AF1AFB-95E4-499B-9F93-3A61B9CD62ED}"/>
              </a:ext>
            </a:extLst>
          </p:cNvPr>
          <p:cNvSpPr txBox="1"/>
          <p:nvPr/>
        </p:nvSpPr>
        <p:spPr>
          <a:xfrm>
            <a:off x="9014908" y="1825625"/>
            <a:ext cx="233889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für mich die Quelle, aus der ich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die meisten Informationen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 Hilfen gewonnen habe</a:t>
            </a:r>
          </a:p>
        </p:txBody>
      </p:sp>
    </p:spTree>
    <p:extLst>
      <p:ext uri="{BB962C8B-B14F-4D97-AF65-F5344CB8AC3E}">
        <p14:creationId xmlns:p14="http://schemas.microsoft.com/office/powerpoint/2010/main" val="349356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5F7E1-B467-4FA2-AB61-EFAEF5C6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</a:rPr>
              <a:t>Informationsquellen</a:t>
            </a:r>
            <a:endParaRPr lang="de-DE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894CF-B57C-4BE9-9B30-B1FF9126C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-DE" b="1" dirty="0"/>
              <a:t>Informationen zur Härtefallkommission</a:t>
            </a: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im.baden-wuerttemberg.de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/de/migration/auslaender-und-fluechtlingspolitik/haertefallkommission/informationen-zur-haertefallkommission/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(2012)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FAQs </a:t>
            </a:r>
          </a:p>
          <a:p>
            <a:pPr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de-DE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823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9250D-47F0-4975-AE79-3EF30F0AF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Vorfeld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96893F-5B63-4CCE-869B-3CD9D206C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600" dirty="0"/>
              <a:t>Gespräch mit dem Geflüchteten</a:t>
            </a:r>
          </a:p>
          <a:p>
            <a:r>
              <a:rPr lang="de-DE" sz="3600" dirty="0"/>
              <a:t>Voraussetzungen prüfen</a:t>
            </a:r>
          </a:p>
          <a:p>
            <a:r>
              <a:rPr lang="de-DE" sz="3600" dirty="0"/>
              <a:t>Arbeitspartner finden, Team bilden</a:t>
            </a:r>
          </a:p>
          <a:p>
            <a:r>
              <a:rPr lang="de-DE" sz="3600" dirty="0"/>
              <a:t>„Stoffsammlung“  </a:t>
            </a:r>
            <a:br>
              <a:rPr lang="de-DE" sz="3600" dirty="0"/>
            </a:br>
            <a:r>
              <a:rPr lang="de-DE" sz="3600" dirty="0"/>
              <a:t>	</a:t>
            </a:r>
            <a:r>
              <a:rPr lang="de-DE" sz="2600" dirty="0"/>
              <a:t>= zunächst Brainstorming, </a:t>
            </a:r>
            <a:br>
              <a:rPr lang="de-DE" sz="2600" dirty="0"/>
            </a:br>
            <a:r>
              <a:rPr lang="de-DE" sz="2600" dirty="0"/>
              <a:t>	alles was mir einfällt</a:t>
            </a:r>
            <a:br>
              <a:rPr lang="de-DE" sz="2600" dirty="0"/>
            </a:br>
            <a:r>
              <a:rPr lang="de-DE" sz="2600" dirty="0"/>
              <a:t>	klärt und strukturiert sich im Lauf der Arbeit</a:t>
            </a:r>
          </a:p>
          <a:p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0509E9B-1396-4C73-8FD0-3A5A4AE1CE63}"/>
              </a:ext>
            </a:extLst>
          </p:cNvPr>
          <p:cNvSpPr txBox="1"/>
          <p:nvPr/>
        </p:nvSpPr>
        <p:spPr>
          <a:xfrm>
            <a:off x="8154294" y="1825625"/>
            <a:ext cx="319950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Er muss verstehen was gemacht wird und </a:t>
            </a:r>
          </a:p>
          <a:p>
            <a:r>
              <a:rPr lang="de-DE" sz="1200" b="1" dirty="0"/>
              <a:t>er</a:t>
            </a:r>
            <a:r>
              <a:rPr lang="de-DE" sz="1200" dirty="0"/>
              <a:t> muss wollen, dass der Antrag gestellt wird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247B91D-E576-468D-89EE-AFCC3DE51956}"/>
              </a:ext>
            </a:extLst>
          </p:cNvPr>
          <p:cNvSpPr txBox="1"/>
          <p:nvPr/>
        </p:nvSpPr>
        <p:spPr>
          <a:xfrm>
            <a:off x="8154294" y="2509795"/>
            <a:ext cx="319950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Evtl. abklären mit Anwalt oder </a:t>
            </a:r>
          </a:p>
          <a:p>
            <a:r>
              <a:rPr lang="de-DE" sz="1200" dirty="0"/>
              <a:t>erfahrener Person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6D0DA73-A8D8-46F7-9ACB-0FDD97050083}"/>
              </a:ext>
            </a:extLst>
          </p:cNvPr>
          <p:cNvSpPr txBox="1"/>
          <p:nvPr/>
        </p:nvSpPr>
        <p:spPr>
          <a:xfrm>
            <a:off x="8154294" y="3193965"/>
            <a:ext cx="319591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Nicht</a:t>
            </a:r>
            <a:r>
              <a:rPr lang="de-DE" dirty="0"/>
              <a:t> </a:t>
            </a:r>
            <a:r>
              <a:rPr lang="de-DE" sz="1200" dirty="0"/>
              <a:t>allein!</a:t>
            </a:r>
            <a:endParaRPr lang="de-DE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6E35E46-F152-44ED-8829-6BA104C8B8FB}"/>
              </a:ext>
            </a:extLst>
          </p:cNvPr>
          <p:cNvSpPr txBox="1"/>
          <p:nvPr/>
        </p:nvSpPr>
        <p:spPr>
          <a:xfrm>
            <a:off x="8154294" y="3785802"/>
            <a:ext cx="3195915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alles was die „Härte“/Integrationsbemühungen und -fortschritte beschreibt; </a:t>
            </a:r>
          </a:p>
          <a:p>
            <a:r>
              <a:rPr lang="de-DE" sz="1200" dirty="0"/>
              <a:t>thematisch gebündelt, chronologisch sortiert</a:t>
            </a:r>
          </a:p>
          <a:p>
            <a:r>
              <a:rPr lang="de-DE" sz="1200" dirty="0"/>
              <a:t>Im Team ergänzt</a:t>
            </a:r>
          </a:p>
          <a:p>
            <a:endParaRPr lang="de-DE" sz="1200" dirty="0"/>
          </a:p>
          <a:p>
            <a:r>
              <a:rPr lang="de-DE" sz="1200" dirty="0"/>
              <a:t>Auf Richtigkeit geprüft</a:t>
            </a:r>
          </a:p>
          <a:p>
            <a:r>
              <a:rPr lang="de-DE" sz="1200" dirty="0"/>
              <a:t>Was lässt sich wie belegen?</a:t>
            </a:r>
          </a:p>
          <a:p>
            <a:r>
              <a:rPr lang="de-DE" sz="1200" dirty="0"/>
              <a:t>Wer kümmert sich um welche Belege?</a:t>
            </a:r>
          </a:p>
        </p:txBody>
      </p:sp>
    </p:spTree>
    <p:extLst>
      <p:ext uri="{BB962C8B-B14F-4D97-AF65-F5344CB8AC3E}">
        <p14:creationId xmlns:p14="http://schemas.microsoft.com/office/powerpoint/2010/main" val="408035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745DE-463A-4188-BEB2-0DE2350A0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Belege sammeln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3638DFB-4E30-4EEA-A18F-7E5D70EE3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Belege, Dokumente, Bescheinigungen 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&gt;  </a:t>
            </a:r>
            <a:r>
              <a:rPr lang="de-DE" b="1" dirty="0"/>
              <a:t>Team, Flüchtling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Referenzen/Empfehlungsschreiben 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dirty="0"/>
              <a:t>&gt;  „</a:t>
            </a:r>
            <a:r>
              <a:rPr lang="de-DE" b="1" dirty="0"/>
              <a:t>Fürsprecher</a:t>
            </a:r>
            <a:r>
              <a:rPr lang="de-DE" dirty="0"/>
              <a:t>“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08C0584-700E-4E20-A2A1-DC986626E32C}"/>
              </a:ext>
            </a:extLst>
          </p:cNvPr>
          <p:cNvSpPr txBox="1"/>
          <p:nvPr/>
        </p:nvSpPr>
        <p:spPr>
          <a:xfrm>
            <a:off x="9122485" y="871369"/>
            <a:ext cx="2231315" cy="27699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Das braucht Zeit!</a:t>
            </a:r>
          </a:p>
        </p:txBody>
      </p:sp>
    </p:spTree>
    <p:extLst>
      <p:ext uri="{BB962C8B-B14F-4D97-AF65-F5344CB8AC3E}">
        <p14:creationId xmlns:p14="http://schemas.microsoft.com/office/powerpoint/2010/main" val="755065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F67F51-E1EC-406B-A176-41D3DB001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Belege, Dokumente, Bescheinigungen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9C3D0D5-A6F5-4230-8235-2D6DB5511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ALLES was verfügbar oder zu beschaffen ist!</a:t>
            </a:r>
          </a:p>
          <a:p>
            <a:pPr marL="457200" lvl="1" indent="0">
              <a:buNone/>
            </a:pPr>
            <a:r>
              <a:rPr lang="de-DE" dirty="0"/>
              <a:t>Zu allem, was belegt, dass die Voraussetzungen erfüllt sind</a:t>
            </a:r>
          </a:p>
          <a:p>
            <a:pPr marL="457200" lvl="1" indent="0">
              <a:buNone/>
            </a:pPr>
            <a:r>
              <a:rPr lang="de-DE" dirty="0"/>
              <a:t>Zu den Punkten in der Stoffsammlung </a:t>
            </a:r>
          </a:p>
          <a:p>
            <a:pPr marL="457200" lvl="1" indent="0">
              <a:buNone/>
            </a:pPr>
            <a:r>
              <a:rPr lang="de-DE" dirty="0"/>
              <a:t>Nach Checkliste </a:t>
            </a:r>
          </a:p>
          <a:p>
            <a:pPr marL="457200" lvl="1" indent="0">
              <a:buNone/>
            </a:pPr>
            <a:endParaRPr lang="de-DE" dirty="0"/>
          </a:p>
          <a:p>
            <a:pPr lvl="1"/>
            <a:r>
              <a:rPr lang="de-DE" dirty="0"/>
              <a:t>Arbeitsverträge incl. Verdienstnachweise der letzten 6 Monate</a:t>
            </a:r>
          </a:p>
          <a:p>
            <a:pPr lvl="1"/>
            <a:r>
              <a:rPr lang="de-DE" dirty="0"/>
              <a:t>Mietvertrag</a:t>
            </a:r>
          </a:p>
          <a:p>
            <a:pPr lvl="1"/>
            <a:r>
              <a:rPr lang="de-DE" dirty="0"/>
              <a:t>Schulbescheinigungen, Sprachzertifikate, </a:t>
            </a:r>
            <a:r>
              <a:rPr lang="de-DE" dirty="0" err="1"/>
              <a:t>Teilnahmebesch</a:t>
            </a:r>
            <a:r>
              <a:rPr lang="de-DE" dirty="0"/>
              <a:t>. aller Kurse</a:t>
            </a:r>
          </a:p>
          <a:p>
            <a:pPr lvl="1"/>
            <a:r>
              <a:rPr lang="de-DE" dirty="0" err="1"/>
              <a:t>Polizeil</a:t>
            </a:r>
            <a:r>
              <a:rPr lang="de-DE" dirty="0"/>
              <a:t>. Führungszeugnis</a:t>
            </a:r>
          </a:p>
          <a:p>
            <a:pPr marL="457200" lvl="1" indent="0">
              <a:buNone/>
            </a:pPr>
            <a:endParaRPr lang="de-DE" dirty="0"/>
          </a:p>
          <a:p>
            <a:pPr lvl="1"/>
            <a:r>
              <a:rPr lang="de-DE" dirty="0"/>
              <a:t>Zeitungsausschnitte, Fotos,…</a:t>
            </a:r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1373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98838D-7C4B-4F9E-BCE0-9B63D390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Bitte um Empfehlungsschreiben</a:t>
            </a:r>
            <a:endParaRPr lang="de-DE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3EDD44-B820-42C9-951D-1C98EABC8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sz="2800" dirty="0"/>
              <a:t>Persönlich ansprechen! durch Team/durch Flüchtling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sz="2800" dirty="0"/>
              <a:t>Per Email direkt, per Email Verteiler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sz="2800" dirty="0"/>
              <a:t>konkrete Gruppen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sz="2800" dirty="0"/>
              <a:t>„Öffentlichkeit“ (Zeitung…)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endParaRPr lang="de-DE" sz="2800" dirty="0"/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de-DE" sz="2800" dirty="0"/>
              <a:t>Empfehlungsschreiben lesen!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EC0A20E-208C-4BFD-AD7A-5FC4CD0EB315}"/>
              </a:ext>
            </a:extLst>
          </p:cNvPr>
          <p:cNvSpPr txBox="1"/>
          <p:nvPr/>
        </p:nvSpPr>
        <p:spPr>
          <a:xfrm>
            <a:off x="8412478" y="2554941"/>
            <a:ext cx="2941321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b="1" dirty="0"/>
              <a:t>Persönliche Ansprache </a:t>
            </a:r>
            <a:r>
              <a:rPr lang="de-DE" sz="1200" dirty="0"/>
              <a:t>immer wenn möglich!</a:t>
            </a:r>
          </a:p>
          <a:p>
            <a:endParaRPr lang="de-DE" sz="1200" dirty="0"/>
          </a:p>
          <a:p>
            <a:r>
              <a:rPr lang="de-DE" sz="1200" dirty="0"/>
              <a:t>Wer spricht wen an?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5EE85F2-3A77-448F-BA4C-8854512AA70E}"/>
              </a:ext>
            </a:extLst>
          </p:cNvPr>
          <p:cNvSpPr txBox="1"/>
          <p:nvPr/>
        </p:nvSpPr>
        <p:spPr>
          <a:xfrm>
            <a:off x="8412480" y="5099125"/>
            <a:ext cx="294132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1200" dirty="0"/>
              <a:t>Aller meistens ist das einfach richtig schön!</a:t>
            </a:r>
          </a:p>
          <a:p>
            <a:endParaRPr lang="de-DE" sz="1200" dirty="0"/>
          </a:p>
          <a:p>
            <a:r>
              <a:rPr lang="de-DE" sz="1200" dirty="0"/>
              <a:t>Es sollten nicht Dinge drin stehen, </a:t>
            </a:r>
          </a:p>
          <a:p>
            <a:r>
              <a:rPr lang="de-DE" sz="1200" dirty="0"/>
              <a:t>die nicht stimmen!</a:t>
            </a:r>
          </a:p>
        </p:txBody>
      </p:sp>
    </p:spTree>
    <p:extLst>
      <p:ext uri="{BB962C8B-B14F-4D97-AF65-F5344CB8AC3E}">
        <p14:creationId xmlns:p14="http://schemas.microsoft.com/office/powerpoint/2010/main" val="2489387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Breitbild</PresentationFormat>
  <Paragraphs>149</Paragraphs>
  <Slides>13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</vt:lpstr>
      <vt:lpstr>Härtefallantrag </vt:lpstr>
      <vt:lpstr>Im Vorfeld</vt:lpstr>
      <vt:lpstr>Informationsquellen</vt:lpstr>
      <vt:lpstr>Informationsquellen</vt:lpstr>
      <vt:lpstr>Informationsquellen</vt:lpstr>
      <vt:lpstr>Im Vorfeld</vt:lpstr>
      <vt:lpstr>Belege sammeln</vt:lpstr>
      <vt:lpstr>Belege, Dokumente, Bescheinigungen  </vt:lpstr>
      <vt:lpstr>Bitte um Empfehlungsschreiben</vt:lpstr>
      <vt:lpstr>Anschreiben </vt:lpstr>
      <vt:lpstr>Anlagen</vt:lpstr>
      <vt:lpstr>Mappe einreichen</vt:lpstr>
      <vt:lpstr>Und weiter…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Härtefallantrag</dc:title>
  <dc:creator>Barbara Kloidt</dc:creator>
  <cp:lastModifiedBy>Brass, Lucia</cp:lastModifiedBy>
  <cp:revision>70</cp:revision>
  <dcterms:created xsi:type="dcterms:W3CDTF">2021-01-16T12:22:13Z</dcterms:created>
  <dcterms:modified xsi:type="dcterms:W3CDTF">2021-01-25T08:41:46Z</dcterms:modified>
</cp:coreProperties>
</file>